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57" r:id="rId3"/>
    <p:sldId id="258" r:id="rId4"/>
    <p:sldId id="259" r:id="rId5"/>
    <p:sldId id="260" r:id="rId6"/>
    <p:sldId id="261" r:id="rId7"/>
    <p:sldId id="262" r:id="rId8"/>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5" d="100"/>
          <a:sy n="125" d="100"/>
        </p:scale>
        <p:origin x="38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8A1BC70-9F9F-47D2-AC27-A85A9597F914}" type="datetimeFigureOut">
              <a:rPr lang="en-US" smtClean="0"/>
              <a:t>8/14/2014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17F516-B3E9-4E61-AEF3-C7A2F6BD0945}" type="slidenum">
              <a:rPr lang="en-US" smtClean="0"/>
              <a:t>‹#›</a:t>
            </a:fld>
            <a:endParaRPr lang="en-US"/>
          </a:p>
        </p:txBody>
      </p:sp>
    </p:spTree>
    <p:extLst>
      <p:ext uri="{BB962C8B-B14F-4D97-AF65-F5344CB8AC3E}">
        <p14:creationId xmlns:p14="http://schemas.microsoft.com/office/powerpoint/2010/main" val="172122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A1BC70-9F9F-47D2-AC27-A85A9597F914}" type="datetimeFigureOut">
              <a:rPr lang="en-US" smtClean="0"/>
              <a:t>8/14/2014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17F516-B3E9-4E61-AEF3-C7A2F6BD0945}" type="slidenum">
              <a:rPr lang="en-US" smtClean="0"/>
              <a:t>‹#›</a:t>
            </a:fld>
            <a:endParaRPr lang="en-US"/>
          </a:p>
        </p:txBody>
      </p:sp>
    </p:spTree>
    <p:extLst>
      <p:ext uri="{BB962C8B-B14F-4D97-AF65-F5344CB8AC3E}">
        <p14:creationId xmlns:p14="http://schemas.microsoft.com/office/powerpoint/2010/main" val="2246133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A1BC70-9F9F-47D2-AC27-A85A9597F914}" type="datetimeFigureOut">
              <a:rPr lang="en-US" smtClean="0"/>
              <a:t>8/14/2014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17F516-B3E9-4E61-AEF3-C7A2F6BD0945}" type="slidenum">
              <a:rPr lang="en-US" smtClean="0"/>
              <a:t>‹#›</a:t>
            </a:fld>
            <a:endParaRPr lang="en-US"/>
          </a:p>
        </p:txBody>
      </p:sp>
    </p:spTree>
    <p:extLst>
      <p:ext uri="{BB962C8B-B14F-4D97-AF65-F5344CB8AC3E}">
        <p14:creationId xmlns:p14="http://schemas.microsoft.com/office/powerpoint/2010/main" val="393705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A1BC70-9F9F-47D2-AC27-A85A9597F914}" type="datetimeFigureOut">
              <a:rPr lang="en-US" smtClean="0"/>
              <a:t>8/14/2014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17F516-B3E9-4E61-AEF3-C7A2F6BD0945}" type="slidenum">
              <a:rPr lang="en-US" smtClean="0"/>
              <a:t>‹#›</a:t>
            </a:fld>
            <a:endParaRPr lang="en-US"/>
          </a:p>
        </p:txBody>
      </p:sp>
    </p:spTree>
    <p:extLst>
      <p:ext uri="{BB962C8B-B14F-4D97-AF65-F5344CB8AC3E}">
        <p14:creationId xmlns:p14="http://schemas.microsoft.com/office/powerpoint/2010/main" val="552498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A1BC70-9F9F-47D2-AC27-A85A9597F914}" type="datetimeFigureOut">
              <a:rPr lang="en-US" smtClean="0"/>
              <a:t>8/14/2014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17F516-B3E9-4E61-AEF3-C7A2F6BD0945}" type="slidenum">
              <a:rPr lang="en-US" smtClean="0"/>
              <a:t>‹#›</a:t>
            </a:fld>
            <a:endParaRPr lang="en-US"/>
          </a:p>
        </p:txBody>
      </p:sp>
    </p:spTree>
    <p:extLst>
      <p:ext uri="{BB962C8B-B14F-4D97-AF65-F5344CB8AC3E}">
        <p14:creationId xmlns:p14="http://schemas.microsoft.com/office/powerpoint/2010/main" val="4277170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8A1BC70-9F9F-47D2-AC27-A85A9597F914}" type="datetimeFigureOut">
              <a:rPr lang="en-US" smtClean="0"/>
              <a:t>8/14/2014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17F516-B3E9-4E61-AEF3-C7A2F6BD0945}" type="slidenum">
              <a:rPr lang="en-US" smtClean="0"/>
              <a:t>‹#›</a:t>
            </a:fld>
            <a:endParaRPr lang="en-US"/>
          </a:p>
        </p:txBody>
      </p:sp>
    </p:spTree>
    <p:extLst>
      <p:ext uri="{BB962C8B-B14F-4D97-AF65-F5344CB8AC3E}">
        <p14:creationId xmlns:p14="http://schemas.microsoft.com/office/powerpoint/2010/main" val="31475658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8A1BC70-9F9F-47D2-AC27-A85A9597F914}" type="datetimeFigureOut">
              <a:rPr lang="en-US" smtClean="0"/>
              <a:t>8/14/2014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17F516-B3E9-4E61-AEF3-C7A2F6BD0945}" type="slidenum">
              <a:rPr lang="en-US" smtClean="0"/>
              <a:t>‹#›</a:t>
            </a:fld>
            <a:endParaRPr lang="en-US"/>
          </a:p>
        </p:txBody>
      </p:sp>
    </p:spTree>
    <p:extLst>
      <p:ext uri="{BB962C8B-B14F-4D97-AF65-F5344CB8AC3E}">
        <p14:creationId xmlns:p14="http://schemas.microsoft.com/office/powerpoint/2010/main" val="3607511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8A1BC70-9F9F-47D2-AC27-A85A9597F914}" type="datetimeFigureOut">
              <a:rPr lang="en-US" smtClean="0"/>
              <a:t>8/14/2014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17F516-B3E9-4E61-AEF3-C7A2F6BD0945}" type="slidenum">
              <a:rPr lang="en-US" smtClean="0"/>
              <a:t>‹#›</a:t>
            </a:fld>
            <a:endParaRPr lang="en-US"/>
          </a:p>
        </p:txBody>
      </p:sp>
    </p:spTree>
    <p:extLst>
      <p:ext uri="{BB962C8B-B14F-4D97-AF65-F5344CB8AC3E}">
        <p14:creationId xmlns:p14="http://schemas.microsoft.com/office/powerpoint/2010/main" val="1503025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A1BC70-9F9F-47D2-AC27-A85A9597F914}" type="datetimeFigureOut">
              <a:rPr lang="en-US" smtClean="0"/>
              <a:t>8/14/2014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17F516-B3E9-4E61-AEF3-C7A2F6BD0945}" type="slidenum">
              <a:rPr lang="en-US" smtClean="0"/>
              <a:t>‹#›</a:t>
            </a:fld>
            <a:endParaRPr lang="en-US"/>
          </a:p>
        </p:txBody>
      </p:sp>
    </p:spTree>
    <p:extLst>
      <p:ext uri="{BB962C8B-B14F-4D97-AF65-F5344CB8AC3E}">
        <p14:creationId xmlns:p14="http://schemas.microsoft.com/office/powerpoint/2010/main" val="187188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A1BC70-9F9F-47D2-AC27-A85A9597F914}" type="datetimeFigureOut">
              <a:rPr lang="en-US" smtClean="0"/>
              <a:t>8/14/2014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17F516-B3E9-4E61-AEF3-C7A2F6BD0945}" type="slidenum">
              <a:rPr lang="en-US" smtClean="0"/>
              <a:t>‹#›</a:t>
            </a:fld>
            <a:endParaRPr lang="en-US"/>
          </a:p>
        </p:txBody>
      </p:sp>
    </p:spTree>
    <p:extLst>
      <p:ext uri="{BB962C8B-B14F-4D97-AF65-F5344CB8AC3E}">
        <p14:creationId xmlns:p14="http://schemas.microsoft.com/office/powerpoint/2010/main" val="460706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A1BC70-9F9F-47D2-AC27-A85A9597F914}" type="datetimeFigureOut">
              <a:rPr lang="en-US" smtClean="0"/>
              <a:t>8/14/2014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17F516-B3E9-4E61-AEF3-C7A2F6BD0945}" type="slidenum">
              <a:rPr lang="en-US" smtClean="0"/>
              <a:t>‹#›</a:t>
            </a:fld>
            <a:endParaRPr lang="en-US"/>
          </a:p>
        </p:txBody>
      </p:sp>
    </p:spTree>
    <p:extLst>
      <p:ext uri="{BB962C8B-B14F-4D97-AF65-F5344CB8AC3E}">
        <p14:creationId xmlns:p14="http://schemas.microsoft.com/office/powerpoint/2010/main" val="34953156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A1BC70-9F9F-47D2-AC27-A85A9597F914}" type="datetimeFigureOut">
              <a:rPr lang="en-US" smtClean="0"/>
              <a:t>8/14/2014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17F516-B3E9-4E61-AEF3-C7A2F6BD0945}" type="slidenum">
              <a:rPr lang="en-US" smtClean="0"/>
              <a:t>‹#›</a:t>
            </a:fld>
            <a:endParaRPr lang="en-US"/>
          </a:p>
        </p:txBody>
      </p:sp>
    </p:spTree>
    <p:extLst>
      <p:ext uri="{BB962C8B-B14F-4D97-AF65-F5344CB8AC3E}">
        <p14:creationId xmlns:p14="http://schemas.microsoft.com/office/powerpoint/2010/main" val="4551821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1524000" y="990600"/>
            <a:ext cx="6172200" cy="5199372"/>
          </a:xfrm>
          <a:prstGeom prst="rect">
            <a:avLst/>
          </a:prstGeom>
        </p:spPr>
      </p:pic>
      <p:sp>
        <p:nvSpPr>
          <p:cNvPr id="13" name="TextBox 12"/>
          <p:cNvSpPr txBox="1"/>
          <p:nvPr/>
        </p:nvSpPr>
        <p:spPr>
          <a:xfrm>
            <a:off x="2057400" y="438090"/>
            <a:ext cx="5029200" cy="400110"/>
          </a:xfrm>
          <a:prstGeom prst="rect">
            <a:avLst/>
          </a:prstGeom>
          <a:noFill/>
        </p:spPr>
        <p:txBody>
          <a:bodyPr wrap="square" rtlCol="0">
            <a:spAutoFit/>
          </a:bodyPr>
          <a:lstStyle/>
          <a:p>
            <a:r>
              <a:rPr lang="en-US" sz="2000" dirty="0" smtClean="0">
                <a:solidFill>
                  <a:schemeClr val="accent4">
                    <a:lumMod val="50000"/>
                  </a:schemeClr>
                </a:solidFill>
              </a:rPr>
              <a:t>Scripting Macros in Excel – The (V)BAsics</a:t>
            </a:r>
            <a:endParaRPr lang="en-US" sz="2000" dirty="0">
              <a:solidFill>
                <a:schemeClr val="accent4">
                  <a:lumMod val="50000"/>
                </a:schemeClr>
              </a:solidFill>
            </a:endParaRPr>
          </a:p>
        </p:txBody>
      </p:sp>
    </p:spTree>
    <p:extLst>
      <p:ext uri="{BB962C8B-B14F-4D97-AF65-F5344CB8AC3E}">
        <p14:creationId xmlns:p14="http://schemas.microsoft.com/office/powerpoint/2010/main" val="17323694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33400" y="990600"/>
            <a:ext cx="8153400" cy="4599860"/>
          </a:xfrm>
          <a:prstGeom prst="rect">
            <a:avLst/>
          </a:prstGeom>
        </p:spPr>
      </p:pic>
    </p:spTree>
    <p:extLst>
      <p:ext uri="{BB962C8B-B14F-4D97-AF65-F5344CB8AC3E}">
        <p14:creationId xmlns:p14="http://schemas.microsoft.com/office/powerpoint/2010/main" val="4121138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57200" y="753796"/>
            <a:ext cx="8287335" cy="5266004"/>
            <a:chOff x="381000" y="609600"/>
            <a:chExt cx="8287335" cy="5266004"/>
          </a:xfrm>
        </p:grpSpPr>
        <p:pic>
          <p:nvPicPr>
            <p:cNvPr id="7" name="Picture 6"/>
            <p:cNvPicPr>
              <a:picLocks noChangeAspect="1"/>
            </p:cNvPicPr>
            <p:nvPr/>
          </p:nvPicPr>
          <p:blipFill>
            <a:blip r:embed="rId2"/>
            <a:stretch>
              <a:fillRect/>
            </a:stretch>
          </p:blipFill>
          <p:spPr>
            <a:xfrm>
              <a:off x="533400" y="4876800"/>
              <a:ext cx="6614934" cy="998804"/>
            </a:xfrm>
            <a:prstGeom prst="rect">
              <a:avLst/>
            </a:prstGeom>
          </p:spPr>
        </p:pic>
        <p:pic>
          <p:nvPicPr>
            <p:cNvPr id="8" name="Picture 7"/>
            <p:cNvPicPr>
              <a:picLocks noChangeAspect="1"/>
            </p:cNvPicPr>
            <p:nvPr/>
          </p:nvPicPr>
          <p:blipFill>
            <a:blip r:embed="rId3"/>
            <a:stretch>
              <a:fillRect/>
            </a:stretch>
          </p:blipFill>
          <p:spPr>
            <a:xfrm>
              <a:off x="381000" y="609600"/>
              <a:ext cx="8287335" cy="4343400"/>
            </a:xfrm>
            <a:prstGeom prst="rect">
              <a:avLst/>
            </a:prstGeom>
          </p:spPr>
        </p:pic>
      </p:grpSp>
    </p:spTree>
    <p:extLst>
      <p:ext uri="{BB962C8B-B14F-4D97-AF65-F5344CB8AC3E}">
        <p14:creationId xmlns:p14="http://schemas.microsoft.com/office/powerpoint/2010/main" val="30118676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019" y="461963"/>
            <a:ext cx="7774181" cy="5862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565848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 y="228600"/>
            <a:ext cx="7086600" cy="600164"/>
          </a:xfrm>
          <a:prstGeom prst="rect">
            <a:avLst/>
          </a:prstGeom>
          <a:noFill/>
        </p:spPr>
        <p:txBody>
          <a:bodyPr wrap="square" rtlCol="0">
            <a:spAutoFit/>
          </a:bodyPr>
          <a:lstStyle/>
          <a:p>
            <a:r>
              <a:rPr lang="en-US" sz="1100" dirty="0" smtClean="0"/>
              <a:t>Let’s take a look at a finished script! This macro </a:t>
            </a:r>
            <a:r>
              <a:rPr lang="en-US" sz="1100" b="1" dirty="0" smtClean="0"/>
              <a:t>runs correctly</a:t>
            </a:r>
            <a:r>
              <a:rPr lang="en-US" sz="1100" dirty="0" smtClean="0"/>
              <a:t>, but is very poorly written. Scan through the code &amp; see if you can </a:t>
            </a:r>
            <a:r>
              <a:rPr lang="en-US" sz="1100" dirty="0" smtClean="0"/>
              <a:t>figure out what it does. What needs to be changed?</a:t>
            </a:r>
          </a:p>
          <a:p>
            <a:endParaRPr lang="en-US" sz="11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762000"/>
            <a:ext cx="6019800" cy="5723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85082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3400" y="254913"/>
            <a:ext cx="7543800" cy="430887"/>
          </a:xfrm>
          <a:prstGeom prst="rect">
            <a:avLst/>
          </a:prstGeom>
          <a:noFill/>
        </p:spPr>
        <p:txBody>
          <a:bodyPr wrap="square" rtlCol="0">
            <a:spAutoFit/>
          </a:bodyPr>
          <a:lstStyle/>
          <a:p>
            <a:r>
              <a:rPr lang="en-US" sz="1100" b="1" dirty="0" smtClean="0">
                <a:solidFill>
                  <a:srgbClr val="C00000"/>
                </a:solidFill>
                <a:sym typeface="Wingdings" panose="05000000000000000000" pitchFamily="2" charset="2"/>
              </a:rPr>
              <a:t>There are no annotations anywhere in this code. </a:t>
            </a:r>
            <a:r>
              <a:rPr lang="en-US" sz="1100" dirty="0" smtClean="0">
                <a:solidFill>
                  <a:srgbClr val="C00000"/>
                </a:solidFill>
                <a:sym typeface="Wingdings" panose="05000000000000000000" pitchFamily="2" charset="2"/>
              </a:rPr>
              <a:t>In order to know what the macro does &amp; whether or not to run it, users </a:t>
            </a:r>
            <a:r>
              <a:rPr lang="en-US" sz="1100" dirty="0" smtClean="0">
                <a:solidFill>
                  <a:srgbClr val="C00000"/>
                </a:solidFill>
                <a:sym typeface="Wingdings" panose="05000000000000000000" pitchFamily="2" charset="2"/>
              </a:rPr>
              <a:t>would have </a:t>
            </a:r>
            <a:r>
              <a:rPr lang="en-US" sz="1100" dirty="0" smtClean="0">
                <a:solidFill>
                  <a:srgbClr val="C00000"/>
                </a:solidFill>
                <a:sym typeface="Wingdings" panose="05000000000000000000" pitchFamily="2" charset="2"/>
              </a:rPr>
              <a:t>to understand VBA and carefully examine every line of the code to determine whether or not the macro fits their purposes.</a:t>
            </a:r>
            <a:endParaRPr lang="en-US" sz="1100" dirty="0">
              <a:solidFill>
                <a:srgbClr val="C00000"/>
              </a:solidFill>
            </a:endParaRPr>
          </a:p>
        </p:txBody>
      </p:sp>
      <p:grpSp>
        <p:nvGrpSpPr>
          <p:cNvPr id="11" name="Group 10"/>
          <p:cNvGrpSpPr/>
          <p:nvPr/>
        </p:nvGrpSpPr>
        <p:grpSpPr>
          <a:xfrm>
            <a:off x="609600" y="838200"/>
            <a:ext cx="8305800" cy="5723152"/>
            <a:chOff x="1066800" y="762000"/>
            <a:chExt cx="8305800" cy="5723152"/>
          </a:xfrm>
        </p:grpSpPr>
        <p:grpSp>
          <p:nvGrpSpPr>
            <p:cNvPr id="9" name="Group 8"/>
            <p:cNvGrpSpPr/>
            <p:nvPr/>
          </p:nvGrpSpPr>
          <p:grpSpPr>
            <a:xfrm>
              <a:off x="1066800" y="762000"/>
              <a:ext cx="8077200" cy="5723152"/>
              <a:chOff x="1066800" y="601448"/>
              <a:chExt cx="8077200" cy="5723152"/>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01448"/>
                <a:ext cx="6019800" cy="5723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057400" y="609600"/>
                <a:ext cx="5486400" cy="261610"/>
              </a:xfrm>
              <a:prstGeom prst="rect">
                <a:avLst/>
              </a:prstGeom>
              <a:noFill/>
            </p:spPr>
            <p:txBody>
              <a:bodyPr wrap="square" rtlCol="0">
                <a:spAutoFit/>
              </a:bodyPr>
              <a:lstStyle/>
              <a:p>
                <a:r>
                  <a:rPr lang="en-US" sz="1100" dirty="0" smtClean="0">
                    <a:solidFill>
                      <a:srgbClr val="C00000"/>
                    </a:solidFill>
                    <a:sym typeface="Wingdings" panose="05000000000000000000" pitchFamily="2" charset="2"/>
                  </a:rPr>
                  <a:t> The name “macro1” is too generic: it tells us nothing about the script or what it does. </a:t>
                </a:r>
                <a:endParaRPr lang="en-US" sz="1100" dirty="0">
                  <a:solidFill>
                    <a:srgbClr val="C00000"/>
                  </a:solidFill>
                </a:endParaRPr>
              </a:p>
            </p:txBody>
          </p:sp>
          <p:sp>
            <p:nvSpPr>
              <p:cNvPr id="7" name="TextBox 6"/>
              <p:cNvSpPr txBox="1"/>
              <p:nvPr/>
            </p:nvSpPr>
            <p:spPr>
              <a:xfrm>
                <a:off x="2743200" y="906248"/>
                <a:ext cx="6400800" cy="430887"/>
              </a:xfrm>
              <a:prstGeom prst="rect">
                <a:avLst/>
              </a:prstGeom>
              <a:noFill/>
            </p:spPr>
            <p:txBody>
              <a:bodyPr wrap="square" rtlCol="0">
                <a:spAutoFit/>
              </a:bodyPr>
              <a:lstStyle/>
              <a:p>
                <a:r>
                  <a:rPr lang="en-US" sz="1100" dirty="0" smtClean="0">
                    <a:solidFill>
                      <a:srgbClr val="C00000"/>
                    </a:solidFill>
                    <a:sym typeface="Wingdings" panose="05000000000000000000" pitchFamily="2" charset="2"/>
                  </a:rPr>
                  <a:t> These declarations need to be cleaned up. “inputfolder2” isn’t referenced at all within the code, so that line can be deleted.</a:t>
                </a:r>
                <a:endParaRPr lang="en-US" sz="1100" dirty="0">
                  <a:solidFill>
                    <a:srgbClr val="C00000"/>
                  </a:solidFill>
                </a:endParaRPr>
              </a:p>
            </p:txBody>
          </p:sp>
          <p:sp>
            <p:nvSpPr>
              <p:cNvPr id="8" name="TextBox 7"/>
              <p:cNvSpPr txBox="1"/>
              <p:nvPr/>
            </p:nvSpPr>
            <p:spPr>
              <a:xfrm>
                <a:off x="3733800" y="1330697"/>
                <a:ext cx="5410200" cy="430887"/>
              </a:xfrm>
              <a:prstGeom prst="rect">
                <a:avLst/>
              </a:prstGeom>
              <a:noFill/>
            </p:spPr>
            <p:txBody>
              <a:bodyPr wrap="square" rtlCol="0">
                <a:spAutoFit/>
              </a:bodyPr>
              <a:lstStyle/>
              <a:p>
                <a:r>
                  <a:rPr lang="en-US" sz="1100" dirty="0" smtClean="0">
                    <a:solidFill>
                      <a:srgbClr val="C00000"/>
                    </a:solidFill>
                    <a:sym typeface="Wingdings" panose="05000000000000000000" pitchFamily="2" charset="2"/>
                  </a:rPr>
                  <a:t> These commands are too confusing for anyone unfamiliar with the </a:t>
                </a:r>
                <a:r>
                  <a:rPr lang="en-US" sz="1100" dirty="0" smtClean="0">
                    <a:solidFill>
                      <a:srgbClr val="C00000"/>
                    </a:solidFill>
                    <a:sym typeface="Wingdings" panose="05000000000000000000" pitchFamily="2" charset="2"/>
                  </a:rPr>
                  <a:t>macro</a:t>
                </a:r>
                <a:r>
                  <a:rPr lang="en-US" sz="1100" dirty="0">
                    <a:solidFill>
                      <a:srgbClr val="C00000"/>
                    </a:solidFill>
                    <a:sym typeface="Wingdings" panose="05000000000000000000" pitchFamily="2" charset="2"/>
                  </a:rPr>
                  <a:t>;</a:t>
                </a:r>
                <a:r>
                  <a:rPr lang="en-US" sz="1100" dirty="0" smtClean="0">
                    <a:solidFill>
                      <a:srgbClr val="C00000"/>
                    </a:solidFill>
                    <a:sym typeface="Wingdings" panose="05000000000000000000" pitchFamily="2" charset="2"/>
                  </a:rPr>
                  <a:t> </a:t>
                </a:r>
                <a:r>
                  <a:rPr lang="en-US" sz="1100" dirty="0" smtClean="0">
                    <a:solidFill>
                      <a:srgbClr val="C00000"/>
                    </a:solidFill>
                    <a:sym typeface="Wingdings" panose="05000000000000000000" pitchFamily="2" charset="2"/>
                  </a:rPr>
                  <a:t>there’s too much room for error. Which folder? Which folder name?</a:t>
                </a:r>
                <a:endParaRPr lang="en-US" sz="1100" dirty="0">
                  <a:solidFill>
                    <a:srgbClr val="C00000"/>
                  </a:solidFill>
                </a:endParaRPr>
              </a:p>
            </p:txBody>
          </p:sp>
        </p:grpSp>
        <p:sp>
          <p:nvSpPr>
            <p:cNvPr id="10" name="TextBox 9"/>
            <p:cNvSpPr txBox="1"/>
            <p:nvPr/>
          </p:nvSpPr>
          <p:spPr>
            <a:xfrm>
              <a:off x="3962400" y="3352800"/>
              <a:ext cx="5410200" cy="430887"/>
            </a:xfrm>
            <a:prstGeom prst="rect">
              <a:avLst/>
            </a:prstGeom>
            <a:noFill/>
          </p:spPr>
          <p:txBody>
            <a:bodyPr wrap="square" rtlCol="0">
              <a:spAutoFit/>
            </a:bodyPr>
            <a:lstStyle/>
            <a:p>
              <a:r>
                <a:rPr lang="en-US" sz="1100" dirty="0" smtClean="0">
                  <a:solidFill>
                    <a:srgbClr val="C00000"/>
                  </a:solidFill>
                  <a:sym typeface="Wingdings" panose="05000000000000000000" pitchFamily="2" charset="2"/>
                </a:rPr>
                <a:t> Variable names should be descriptive and consistent. “Last” what? “lrow” and “lcolumn” would be more appropriate (or better yet, “lastrow” and “lastcolumn”). </a:t>
              </a:r>
              <a:endParaRPr lang="en-US" sz="1100" dirty="0">
                <a:solidFill>
                  <a:srgbClr val="C00000"/>
                </a:solidFill>
              </a:endParaRPr>
            </a:p>
          </p:txBody>
        </p:sp>
      </p:grpSp>
      <p:sp>
        <p:nvSpPr>
          <p:cNvPr id="12" name="Right Brace 11"/>
          <p:cNvSpPr/>
          <p:nvPr/>
        </p:nvSpPr>
        <p:spPr>
          <a:xfrm>
            <a:off x="2895600" y="3859887"/>
            <a:ext cx="457200" cy="1626513"/>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solidFill>
                <a:srgbClr val="C00000"/>
              </a:solidFill>
            </a:endParaRPr>
          </a:p>
        </p:txBody>
      </p:sp>
      <p:sp>
        <p:nvSpPr>
          <p:cNvPr id="13" name="TextBox 12"/>
          <p:cNvSpPr txBox="1"/>
          <p:nvPr/>
        </p:nvSpPr>
        <p:spPr>
          <a:xfrm>
            <a:off x="3429000" y="4352836"/>
            <a:ext cx="5410200" cy="600164"/>
          </a:xfrm>
          <a:prstGeom prst="rect">
            <a:avLst/>
          </a:prstGeom>
          <a:noFill/>
        </p:spPr>
        <p:txBody>
          <a:bodyPr wrap="square" rtlCol="0">
            <a:spAutoFit/>
          </a:bodyPr>
          <a:lstStyle/>
          <a:p>
            <a:r>
              <a:rPr lang="en-US" sz="1100" dirty="0" smtClean="0">
                <a:solidFill>
                  <a:srgbClr val="C00000"/>
                </a:solidFill>
                <a:sym typeface="Wingdings" panose="05000000000000000000" pitchFamily="2" charset="2"/>
              </a:rPr>
              <a:t>This section of code isn’t very efficient. We’re making Excel loop through the same range twice, which slows down the code. Instead, we could use an “ElseIf” command within the first loop, so that each cell only needs to be checked once.</a:t>
            </a:r>
            <a:endParaRPr lang="en-US" sz="1100" dirty="0">
              <a:solidFill>
                <a:srgbClr val="C00000"/>
              </a:solidFill>
            </a:endParaRPr>
          </a:p>
        </p:txBody>
      </p:sp>
      <p:sp>
        <p:nvSpPr>
          <p:cNvPr id="14" name="TextBox 13"/>
          <p:cNvSpPr txBox="1"/>
          <p:nvPr/>
        </p:nvSpPr>
        <p:spPr>
          <a:xfrm>
            <a:off x="937846" y="5943600"/>
            <a:ext cx="6377354" cy="261610"/>
          </a:xfrm>
          <a:prstGeom prst="rect">
            <a:avLst/>
          </a:prstGeom>
          <a:noFill/>
        </p:spPr>
        <p:txBody>
          <a:bodyPr wrap="square" rtlCol="0">
            <a:spAutoFit/>
          </a:bodyPr>
          <a:lstStyle/>
          <a:p>
            <a:r>
              <a:rPr lang="en-US" sz="1100" dirty="0" smtClean="0">
                <a:solidFill>
                  <a:srgbClr val="C00000"/>
                </a:solidFill>
                <a:sym typeface="Wingdings" panose="05000000000000000000" pitchFamily="2" charset="2"/>
              </a:rPr>
              <a:t> Next what? </a:t>
            </a:r>
            <a:r>
              <a:rPr lang="en-US" sz="1100" dirty="0">
                <a:solidFill>
                  <a:srgbClr val="C00000"/>
                </a:solidFill>
                <a:sym typeface="Wingdings" panose="05000000000000000000" pitchFamily="2" charset="2"/>
              </a:rPr>
              <a:t>P</a:t>
            </a:r>
            <a:r>
              <a:rPr lang="en-US" sz="1100" dirty="0" smtClean="0">
                <a:solidFill>
                  <a:srgbClr val="C00000"/>
                </a:solidFill>
                <a:sym typeface="Wingdings" panose="05000000000000000000" pitchFamily="2" charset="2"/>
              </a:rPr>
              <a:t>arameters should always be specified to avoid confusion. </a:t>
            </a:r>
            <a:endParaRPr lang="en-US" sz="1100" dirty="0">
              <a:solidFill>
                <a:srgbClr val="C00000"/>
              </a:solidFill>
            </a:endParaRPr>
          </a:p>
        </p:txBody>
      </p:sp>
      <p:cxnSp>
        <p:nvCxnSpPr>
          <p:cNvPr id="18" name="Straight Arrow Connector 17"/>
          <p:cNvCxnSpPr/>
          <p:nvPr/>
        </p:nvCxnSpPr>
        <p:spPr>
          <a:xfrm flipH="1">
            <a:off x="2133600" y="2133600"/>
            <a:ext cx="2133600" cy="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20" name="Straight Arrow Connector 19"/>
          <p:cNvCxnSpPr/>
          <p:nvPr/>
        </p:nvCxnSpPr>
        <p:spPr>
          <a:xfrm flipH="1">
            <a:off x="2133600" y="2819400"/>
            <a:ext cx="2133600" cy="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24" name="Straight Connector 23"/>
          <p:cNvCxnSpPr/>
          <p:nvPr/>
        </p:nvCxnSpPr>
        <p:spPr>
          <a:xfrm>
            <a:off x="4267200" y="2133600"/>
            <a:ext cx="0" cy="685800"/>
          </a:xfrm>
          <a:prstGeom prst="line">
            <a:avLst/>
          </a:prstGeom>
        </p:spPr>
        <p:style>
          <a:lnRef idx="1">
            <a:schemeClr val="accent2"/>
          </a:lnRef>
          <a:fillRef idx="0">
            <a:schemeClr val="accent2"/>
          </a:fillRef>
          <a:effectRef idx="0">
            <a:schemeClr val="accent2"/>
          </a:effectRef>
          <a:fontRef idx="minor">
            <a:schemeClr val="tx1"/>
          </a:fontRef>
        </p:style>
      </p:cxnSp>
      <p:cxnSp>
        <p:nvCxnSpPr>
          <p:cNvPr id="26" name="Straight Connector 25"/>
          <p:cNvCxnSpPr/>
          <p:nvPr/>
        </p:nvCxnSpPr>
        <p:spPr>
          <a:xfrm>
            <a:off x="4267200" y="2476500"/>
            <a:ext cx="228600" cy="0"/>
          </a:xfrm>
          <a:prstGeom prst="line">
            <a:avLst/>
          </a:prstGeom>
        </p:spPr>
        <p:style>
          <a:lnRef idx="1">
            <a:schemeClr val="accent2"/>
          </a:lnRef>
          <a:fillRef idx="0">
            <a:schemeClr val="accent2"/>
          </a:fillRef>
          <a:effectRef idx="0">
            <a:schemeClr val="accent2"/>
          </a:effectRef>
          <a:fontRef idx="minor">
            <a:schemeClr val="tx1"/>
          </a:fontRef>
        </p:style>
      </p:cxnSp>
      <p:sp>
        <p:nvSpPr>
          <p:cNvPr id="27" name="TextBox 26"/>
          <p:cNvSpPr txBox="1"/>
          <p:nvPr/>
        </p:nvSpPr>
        <p:spPr>
          <a:xfrm>
            <a:off x="4487008" y="2261056"/>
            <a:ext cx="4809392" cy="600164"/>
          </a:xfrm>
          <a:prstGeom prst="rect">
            <a:avLst/>
          </a:prstGeom>
          <a:noFill/>
        </p:spPr>
        <p:txBody>
          <a:bodyPr wrap="square" rtlCol="0">
            <a:spAutoFit/>
          </a:bodyPr>
          <a:lstStyle/>
          <a:p>
            <a:r>
              <a:rPr lang="en-US" sz="1100" dirty="0" smtClean="0">
                <a:solidFill>
                  <a:srgbClr val="C00000"/>
                </a:solidFill>
              </a:rPr>
              <a:t> These variable declarations should be at the top of the code (with “Dim inputfolder” and “Dim outputfolder”) so that they’re easy to find if they </a:t>
            </a:r>
          </a:p>
          <a:p>
            <a:r>
              <a:rPr lang="en-US" sz="1100" dirty="0" smtClean="0">
                <a:solidFill>
                  <a:srgbClr val="C00000"/>
                </a:solidFill>
              </a:rPr>
              <a:t>need to be edited later on.</a:t>
            </a:r>
            <a:endParaRPr lang="en-US" sz="1100" dirty="0">
              <a:solidFill>
                <a:srgbClr val="C00000"/>
              </a:solidFill>
            </a:endParaRPr>
          </a:p>
        </p:txBody>
      </p:sp>
    </p:spTree>
    <p:extLst>
      <p:ext uri="{BB962C8B-B14F-4D97-AF65-F5344CB8AC3E}">
        <p14:creationId xmlns:p14="http://schemas.microsoft.com/office/powerpoint/2010/main" val="10494518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880592"/>
            <a:ext cx="6400800" cy="5672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762000" y="228600"/>
            <a:ext cx="7315200" cy="430887"/>
          </a:xfrm>
          <a:prstGeom prst="rect">
            <a:avLst/>
          </a:prstGeom>
          <a:noFill/>
        </p:spPr>
        <p:txBody>
          <a:bodyPr wrap="square" rtlCol="0">
            <a:spAutoFit/>
          </a:bodyPr>
          <a:lstStyle/>
          <a:p>
            <a:r>
              <a:rPr lang="en-US" sz="1100" dirty="0" smtClean="0"/>
              <a:t>Here’s the same code again, but edited to be more descriptive and efficient. Note that variables are clearly defined, &amp; step-by-step annotations are provided throughout the script. Anyone who opens the code can easily figure out what it does.</a:t>
            </a:r>
            <a:endParaRPr lang="en-US" sz="1100" dirty="0"/>
          </a:p>
        </p:txBody>
      </p:sp>
    </p:spTree>
    <p:extLst>
      <p:ext uri="{BB962C8B-B14F-4D97-AF65-F5344CB8AC3E}">
        <p14:creationId xmlns:p14="http://schemas.microsoft.com/office/powerpoint/2010/main" val="26869875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531</TotalTime>
  <Words>357</Words>
  <Application>Microsoft Office PowerPoint</Application>
  <PresentationFormat>On-screen Show (4:3)</PresentationFormat>
  <Paragraphs>12</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Grad</dc:creator>
  <cp:lastModifiedBy>Grad</cp:lastModifiedBy>
  <cp:revision>38</cp:revision>
  <cp:lastPrinted>2014-08-13T14:55:26Z</cp:lastPrinted>
  <dcterms:created xsi:type="dcterms:W3CDTF">2014-08-13T13:00:50Z</dcterms:created>
  <dcterms:modified xsi:type="dcterms:W3CDTF">2014-08-14T19:08:03Z</dcterms:modified>
</cp:coreProperties>
</file>